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11.png" ContentType="image/pn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2231280" y="964800"/>
            <a:ext cx="7728840" cy="118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2231280" y="2638080"/>
            <a:ext cx="7728840" cy="310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A4490EC-2850-490E-9784-5EEDE1DA5D6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FF12D991-4590-474F-9604-9CB733862D5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BA60868F-6102-4E1F-89C0-83CAFCC3D8C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73EB909-41B8-4AB2-A325-0C942D512A4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C26E7E6-CCA0-4F69-AB0C-4FCA1260532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231280" y="964800"/>
            <a:ext cx="7728840" cy="118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2231280" y="2638080"/>
            <a:ext cx="7728840" cy="310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1DCE8251-3C9B-4EAE-90A6-1D3B45498EF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DC478725-1D83-4ECC-9F08-2D66E876435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2231280" y="964800"/>
            <a:ext cx="7728840" cy="118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2231280" y="2638080"/>
            <a:ext cx="3771360" cy="310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191640" y="2638080"/>
            <a:ext cx="3771360" cy="310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3854BD69-3487-4131-9571-4647B713CAB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86172FB5-84AD-44BF-AA2C-0B0CB1E9640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2231280" y="964800"/>
            <a:ext cx="7728840" cy="118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C4F70395-220F-4530-9BFD-0D233D5A092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773B3547-B266-434A-AA72-61BF7CAFCBD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2231280" y="964800"/>
            <a:ext cx="7728840" cy="118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1600200" y="6236280"/>
            <a:ext cx="590040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E5462B53-87DB-4A7E-BEE9-1CB813F5B643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9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5"/>
          <p:cNvSpPr/>
          <p:nvPr/>
        </p:nvSpPr>
        <p:spPr>
          <a:xfrm>
            <a:off x="0" y="0"/>
            <a:ext cx="6095160" cy="68572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1"/>
          <p:cNvSpPr>
            <a:spLocks noGrp="1"/>
          </p:cNvSpPr>
          <p:nvPr>
            <p:ph type="ftr" idx="28"/>
          </p:nvPr>
        </p:nvSpPr>
        <p:spPr>
          <a:xfrm>
            <a:off x="804600" y="6236280"/>
            <a:ext cx="512424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ldNum" idx="29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5B86DF6C-1B1A-43E8-9381-94AAF0ECE357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dt" idx="30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9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17"/>
          <p:cNvSpPr/>
          <p:nvPr/>
        </p:nvSpPr>
        <p:spPr>
          <a:xfrm>
            <a:off x="0" y="0"/>
            <a:ext cx="6095160" cy="68572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1"/>
          <p:cNvSpPr>
            <a:spLocks noGrp="1"/>
          </p:cNvSpPr>
          <p:nvPr>
            <p:ph type="ftr" idx="31"/>
          </p:nvPr>
        </p:nvSpPr>
        <p:spPr>
          <a:xfrm>
            <a:off x="804600" y="6236280"/>
            <a:ext cx="512424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ldNum" idx="32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24486511-BEEF-489C-A706-BA4356CE39D9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33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9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ftr" idx="4"/>
          </p:nvPr>
        </p:nvSpPr>
        <p:spPr>
          <a:xfrm>
            <a:off x="1600200" y="6236280"/>
            <a:ext cx="590040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ldNum" idx="5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C238CDF8-AFA3-4F4E-9CE0-C21CBF4F1685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6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9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ftr" idx="7"/>
          </p:nvPr>
        </p:nvSpPr>
        <p:spPr>
          <a:xfrm>
            <a:off x="1600200" y="6236280"/>
            <a:ext cx="590040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ldNum" idx="8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E7EB0AA6-F82E-4EEC-9991-C314CA84D4AF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dt" idx="9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9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231280" y="964800"/>
            <a:ext cx="7728840" cy="118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2231280" y="2638080"/>
            <a:ext cx="7728840" cy="310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ftr" idx="10"/>
          </p:nvPr>
        </p:nvSpPr>
        <p:spPr>
          <a:xfrm>
            <a:off x="1600200" y="6236280"/>
            <a:ext cx="590040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sldNum" idx="11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9544D76B-CF37-4D8F-B713-78CAC8D9ACFB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dt" idx="12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ftr" idx="13"/>
          </p:nvPr>
        </p:nvSpPr>
        <p:spPr>
          <a:xfrm>
            <a:off x="1600200" y="6236280"/>
            <a:ext cx="590040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ldNum" idx="14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E9B0F8E4-4444-40A5-9486-4A76ADE9AD45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dt" idx="15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9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231280" y="964800"/>
            <a:ext cx="7728840" cy="118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2231280" y="2638080"/>
            <a:ext cx="3771360" cy="310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500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192000" y="2638080"/>
            <a:ext cx="3771360" cy="310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500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ftr" idx="16"/>
          </p:nvPr>
        </p:nvSpPr>
        <p:spPr>
          <a:xfrm>
            <a:off x="1600200" y="6236280"/>
            <a:ext cx="590040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sldNum" idx="17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D2C3F05C-6B4E-4F72-A8CE-A5E03C45F4E2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7" name="PlaceHolder 6"/>
          <p:cNvSpPr>
            <a:spLocks noGrp="1"/>
          </p:cNvSpPr>
          <p:nvPr>
            <p:ph type="dt" idx="18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9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ftr" idx="19"/>
          </p:nvPr>
        </p:nvSpPr>
        <p:spPr>
          <a:xfrm>
            <a:off x="1600200" y="6236280"/>
            <a:ext cx="590040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sldNum" idx="20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8FFF650D-25E1-4B33-8F24-B43371A48C85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dt" idx="21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9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231280" y="964800"/>
            <a:ext cx="7728840" cy="118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ftr" idx="22"/>
          </p:nvPr>
        </p:nvSpPr>
        <p:spPr>
          <a:xfrm>
            <a:off x="1600200" y="6236280"/>
            <a:ext cx="590040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sldNum" idx="23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E7ED4F84-9EE2-44C3-9C7D-F6EE4A09E716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dt" idx="24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9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ftr" idx="25"/>
          </p:nvPr>
        </p:nvSpPr>
        <p:spPr>
          <a:xfrm>
            <a:off x="1600200" y="6236280"/>
            <a:ext cx="5900400" cy="319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sldNum" idx="26"/>
          </p:nvPr>
        </p:nvSpPr>
        <p:spPr>
          <a:xfrm>
            <a:off x="10758960" y="6217920"/>
            <a:ext cx="365040" cy="365040"/>
          </a:xfrm>
          <a:prstGeom prst="rect">
            <a:avLst/>
          </a:prstGeom>
          <a:solidFill>
            <a:srgbClr val="1d1d1d">
              <a:alpha val="70000"/>
            </a:srgbClr>
          </a:solidFill>
          <a:ln w="0">
            <a:noFill/>
          </a:ln>
        </p:spPr>
        <p:txBody>
          <a:bodyPr lIns="18360" rIns="18360" tIns="4572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algn="l" pos="0"/>
              </a:tabLst>
              <a:defRPr b="0" lang="fr-FR" sz="1100" spc="-1" strike="noStrike">
                <a:solidFill>
                  <a:srgbClr val="ffffff"/>
                </a:solidFill>
                <a:latin typeface="Gill Sans M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fld id="{6719A8C9-42A6-4536-AC49-CF7F8F67F413}" type="slidenum">
              <a:rPr b="0" lang="fr-FR" sz="1100" spc="-1" strike="noStrike">
                <a:solidFill>
                  <a:srgbClr val="ffffff"/>
                </a:solidFill>
                <a:latin typeface="Gill Sans MT"/>
              </a:rPr>
              <a:t>&lt;numéro&gt;</a:t>
            </a:fld>
            <a:endParaRPr b="0" lang="fr-FR" sz="11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 idx="27"/>
          </p:nvPr>
        </p:nvSpPr>
        <p:spPr>
          <a:xfrm>
            <a:off x="7821360" y="6238800"/>
            <a:ext cx="2752920" cy="323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3.jpeg"/><Relationship Id="rId6" Type="http://schemas.openxmlformats.org/officeDocument/2006/relationships/image" Target="../media/image10.jpeg"/><Relationship Id="rId7" Type="http://schemas.openxmlformats.org/officeDocument/2006/relationships/slideLayout" Target="../slideLayouts/slideLayout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926720" y="991440"/>
            <a:ext cx="8337600" cy="1188000"/>
          </a:xfrm>
          <a:prstGeom prst="rect">
            <a:avLst/>
          </a:prstGeom>
          <a:solidFill>
            <a:srgbClr val="ffffff"/>
          </a:solidFill>
          <a:ln cap="sq" w="31680">
            <a:solidFill>
              <a:srgbClr val="404040"/>
            </a:solidFill>
            <a:miter/>
          </a:ln>
        </p:spPr>
        <p:txBody>
          <a:bodyPr lIns="182880" rIns="182880" tIns="182880" bIns="18288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2800" spc="197" strike="noStrike" cap="all">
                <a:solidFill>
                  <a:srgbClr val="262626"/>
                </a:solidFill>
                <a:latin typeface="Gill Sans MT"/>
              </a:rPr>
              <a:t>Réunion d’informations parents 3</a:t>
            </a:r>
            <a:r>
              <a:rPr b="0" lang="fr-FR" sz="2800" spc="197" strike="noStrike" baseline="30000" cap="all">
                <a:solidFill>
                  <a:srgbClr val="262626"/>
                </a:solidFill>
                <a:latin typeface="Gill Sans MT"/>
              </a:rPr>
              <a:t>ème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" name="Picture 2" descr="Photo"/>
          <p:cNvPicPr/>
          <p:nvPr/>
        </p:nvPicPr>
        <p:blipFill>
          <a:blip r:embed="rId1"/>
          <a:stretch/>
        </p:blipFill>
        <p:spPr>
          <a:xfrm>
            <a:off x="2054880" y="2575800"/>
            <a:ext cx="8081280" cy="363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 2" descr=""/>
          <p:cNvPicPr/>
          <p:nvPr/>
        </p:nvPicPr>
        <p:blipFill>
          <a:blip r:embed="rId1"/>
          <a:srcRect l="3962" t="0" r="0" b="43920"/>
          <a:stretch/>
        </p:blipFill>
        <p:spPr>
          <a:xfrm>
            <a:off x="241920" y="977040"/>
            <a:ext cx="11877480" cy="4902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70320" y="561960"/>
            <a:ext cx="9811440" cy="916560"/>
          </a:xfrm>
          <a:prstGeom prst="rect">
            <a:avLst/>
          </a:prstGeom>
          <a:solidFill>
            <a:srgbClr val="ffffff"/>
          </a:solidFill>
          <a:ln cap="sq" w="31680">
            <a:solidFill>
              <a:srgbClr val="404040"/>
            </a:solidFill>
            <a:miter/>
          </a:ln>
        </p:spPr>
        <p:txBody>
          <a:bodyPr lIns="182880" rIns="182880" tIns="182880" bIns="18288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2800" spc="197" strike="noStrike" cap="all">
                <a:solidFill>
                  <a:srgbClr val="262626"/>
                </a:solidFill>
                <a:latin typeface="Gill Sans MT"/>
              </a:rPr>
              <a:t>Année de troisième = année importante: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1103400" y="1861920"/>
            <a:ext cx="8946000" cy="4433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Dernière année du cycle 4 (5</a:t>
            </a:r>
            <a:r>
              <a:rPr b="0" lang="fr-FR" sz="2800" spc="-1" strike="noStrike" baseline="30000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ème</a:t>
            </a: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 -&gt; 3</a:t>
            </a:r>
            <a:r>
              <a:rPr b="0" lang="fr-FR" sz="2800" spc="-1" strike="noStrike" baseline="30000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ème</a:t>
            </a: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)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Premier examen national : </a:t>
            </a:r>
            <a:br>
              <a:rPr sz="2800"/>
            </a:b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le </a:t>
            </a:r>
            <a:r>
              <a:rPr b="1" lang="fr-FR" sz="2800" spc="-1" strike="noStrike">
                <a:solidFill>
                  <a:srgbClr val="ff0000"/>
                </a:solidFill>
                <a:latin typeface="Gill Sans MT"/>
              </a:rPr>
              <a:t>D.N.B.</a:t>
            </a: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 = </a:t>
            </a:r>
            <a:r>
              <a:rPr b="1" lang="fr-FR" sz="2800" spc="-1" strike="noStrike">
                <a:solidFill>
                  <a:srgbClr val="ff0000"/>
                </a:solidFill>
                <a:latin typeface="Gill Sans MT"/>
              </a:rPr>
              <a:t>D</a:t>
            </a: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iplôme </a:t>
            </a:r>
            <a:r>
              <a:rPr b="1" lang="fr-FR" sz="2800" spc="-1" strike="noStrike">
                <a:solidFill>
                  <a:srgbClr val="ff0000"/>
                </a:solidFill>
                <a:latin typeface="Gill Sans MT"/>
              </a:rPr>
              <a:t>N</a:t>
            </a: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ational du </a:t>
            </a:r>
            <a:r>
              <a:rPr b="1" lang="fr-FR" sz="2800" spc="-1" strike="noStrike">
                <a:solidFill>
                  <a:srgbClr val="ff0000"/>
                </a:solidFill>
                <a:latin typeface="Gill Sans MT"/>
              </a:rPr>
              <a:t>B</a:t>
            </a: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revet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2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Décision sur l’orientation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 1" descr=""/>
          <p:cNvPicPr/>
          <p:nvPr/>
        </p:nvPicPr>
        <p:blipFill>
          <a:blip r:embed="rId1"/>
          <a:stretch/>
        </p:blipFill>
        <p:spPr>
          <a:xfrm>
            <a:off x="531720" y="2171520"/>
            <a:ext cx="6375600" cy="742680"/>
          </a:xfrm>
          <a:prstGeom prst="rect">
            <a:avLst/>
          </a:prstGeom>
          <a:ln w="0">
            <a:noFill/>
          </a:ln>
        </p:spPr>
      </p:pic>
      <p:pic>
        <p:nvPicPr>
          <p:cNvPr id="57" name="Image 14" descr=""/>
          <p:cNvPicPr/>
          <p:nvPr/>
        </p:nvPicPr>
        <p:blipFill>
          <a:blip r:embed="rId2"/>
          <a:stretch/>
        </p:blipFill>
        <p:spPr>
          <a:xfrm>
            <a:off x="531720" y="3073320"/>
            <a:ext cx="6351840" cy="798840"/>
          </a:xfrm>
          <a:prstGeom prst="rect">
            <a:avLst/>
          </a:prstGeom>
          <a:ln w="0">
            <a:noFill/>
          </a:ln>
        </p:spPr>
      </p:pic>
      <p:pic>
        <p:nvPicPr>
          <p:cNvPr id="58" name="Image 18" descr=""/>
          <p:cNvPicPr/>
          <p:nvPr/>
        </p:nvPicPr>
        <p:blipFill>
          <a:blip r:embed="rId3"/>
          <a:stretch/>
        </p:blipFill>
        <p:spPr>
          <a:xfrm>
            <a:off x="7107120" y="2171520"/>
            <a:ext cx="4872600" cy="2417400"/>
          </a:xfrm>
          <a:prstGeom prst="rect">
            <a:avLst/>
          </a:prstGeom>
          <a:ln w="0">
            <a:noFill/>
          </a:ln>
        </p:spPr>
      </p:pic>
      <p:sp>
        <p:nvSpPr>
          <p:cNvPr id="59" name="PlaceHolder 1"/>
          <p:cNvSpPr/>
          <p:nvPr/>
        </p:nvSpPr>
        <p:spPr>
          <a:xfrm>
            <a:off x="646560" y="453240"/>
            <a:ext cx="11248560" cy="707040"/>
          </a:xfrm>
          <a:prstGeom prst="rect">
            <a:avLst/>
          </a:prstGeom>
          <a:solidFill>
            <a:srgbClr val="ffffff"/>
          </a:solidFill>
          <a:ln cap="sq" w="31680">
            <a:solidFill>
              <a:srgbClr val="40404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82880" rIns="182880" tIns="182880" bIns="182880"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0" lang="fr-FR" sz="3200" spc="191" strike="noStrike" cap="all">
                <a:solidFill>
                  <a:srgbClr val="262626"/>
                </a:solidFill>
                <a:latin typeface="Gill Sans MT"/>
              </a:rPr>
              <a:t>Epreuve de DNB : </a:t>
            </a:r>
            <a:r>
              <a:rPr b="0" lang="fr-FR" sz="2800" spc="191" strike="noStrike" cap="all">
                <a:solidFill>
                  <a:srgbClr val="262626"/>
                </a:solidFill>
                <a:latin typeface="Gill Sans MT"/>
              </a:rPr>
              <a:t>Diplôme National de Brevet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/>
          </p:nvPr>
        </p:nvSpPr>
        <p:spPr>
          <a:xfrm>
            <a:off x="609480" y="1362600"/>
            <a:ext cx="11124360" cy="518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40000"/>
          </a:bodyPr>
          <a:p>
            <a:pPr marL="343080" indent="-34308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9bafb5"/>
              </a:buClr>
              <a:buFont typeface="Symbol"/>
              <a:buChar char=""/>
              <a:tabLst>
                <a:tab algn="l" pos="457200"/>
              </a:tabLst>
            </a:pPr>
            <a:r>
              <a:rPr b="1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Comprendre, s'exprimer en utilisant la langue française à l'oral et à l'écrit. (surtout Français… mais d’autres matières peuvent abonder cette partie)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9bafb5"/>
              </a:buClr>
              <a:buFont typeface="Symbol"/>
              <a:buChar char=""/>
              <a:tabLst>
                <a:tab algn="l" pos="457200"/>
              </a:tabLst>
            </a:pPr>
            <a:r>
              <a:rPr b="1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Comprendre, s'exprimer en utilisant une langue étrangère (LV1 et LV 2)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9bafb5"/>
              </a:buClr>
              <a:buFont typeface="Symbol"/>
              <a:buChar char=""/>
              <a:tabLst>
                <a:tab algn="l" pos="457200"/>
              </a:tabLst>
            </a:pPr>
            <a:r>
              <a:rPr b="1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Comprendre, s'exprimer en utilisant les langages mathématiques, scientifiques et informatiques</a:t>
            </a:r>
            <a:r>
              <a:rPr b="0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Calibri"/>
                <a:ea typeface="Calibri"/>
              </a:rPr>
              <a:t> </a:t>
            </a:r>
            <a:r>
              <a:rPr b="1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(Résultats de Maths / sciences / Techno)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9bafb5"/>
              </a:buClr>
              <a:buFont typeface="Symbol"/>
              <a:buChar char=""/>
              <a:tabLst>
                <a:tab algn="l" pos="457200"/>
              </a:tabLst>
            </a:pPr>
            <a:r>
              <a:rPr b="1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Comprendre, s'exprimer en utilisant les langages des arts et du corps (arts plastiques / musique / EPS…)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9bafb5"/>
              </a:buClr>
              <a:buFont typeface="Symbol"/>
              <a:buChar char=""/>
              <a:tabLst>
                <a:tab algn="l" pos="457200"/>
              </a:tabLst>
            </a:pPr>
            <a:r>
              <a:rPr b="1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Les méthodes et outils pour apprendre (toutes les matières)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9bafb5"/>
              </a:buClr>
              <a:buFont typeface="Symbol"/>
              <a:buChar char=""/>
              <a:tabLst>
                <a:tab algn="l" pos="457200"/>
              </a:tabLst>
            </a:pPr>
            <a:r>
              <a:rPr b="1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La formation de la personne et du citoyen (Enseignement moral et civique + toutes les matières)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9bafb5"/>
              </a:buClr>
              <a:buFont typeface="Symbol"/>
              <a:buChar char=""/>
              <a:tabLst>
                <a:tab algn="l" pos="457200"/>
              </a:tabLst>
            </a:pPr>
            <a:r>
              <a:rPr b="1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Les systèmes naturels et les systèmes techniques (SVT / Techno / Physique…)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9bafb5"/>
              </a:buClr>
              <a:buFont typeface="Symbol"/>
              <a:buChar char=""/>
              <a:tabLst>
                <a:tab algn="l" pos="457200"/>
              </a:tabLst>
            </a:pPr>
            <a:r>
              <a:rPr b="1" lang="fr-FR" sz="4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Les représentations du monde et l'activité humaine (surtout Histoire-Géo / CDI…)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None/>
              <a:tabLst>
                <a:tab algn="l" pos="0"/>
              </a:tabLst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None/>
              <a:tabLst>
                <a:tab algn="l" pos="0"/>
              </a:tabLst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" name="Image 5" descr=""/>
          <p:cNvPicPr/>
          <p:nvPr/>
        </p:nvPicPr>
        <p:blipFill>
          <a:blip r:embed="rId1"/>
          <a:stretch/>
        </p:blipFill>
        <p:spPr>
          <a:xfrm>
            <a:off x="1485720" y="6369840"/>
            <a:ext cx="9853920" cy="487800"/>
          </a:xfrm>
          <a:prstGeom prst="rect">
            <a:avLst/>
          </a:prstGeom>
          <a:ln w="0">
            <a:noFill/>
          </a:ln>
        </p:spPr>
      </p:pic>
      <p:sp>
        <p:nvSpPr>
          <p:cNvPr id="62" name="PlaceHolder 2"/>
          <p:cNvSpPr>
            <a:spLocks noGrp="1"/>
          </p:cNvSpPr>
          <p:nvPr>
            <p:ph type="title"/>
          </p:nvPr>
        </p:nvSpPr>
        <p:spPr>
          <a:xfrm>
            <a:off x="646200" y="452880"/>
            <a:ext cx="11249280" cy="707760"/>
          </a:xfrm>
          <a:prstGeom prst="rect">
            <a:avLst/>
          </a:prstGeom>
          <a:solidFill>
            <a:srgbClr val="ffffff"/>
          </a:solidFill>
          <a:ln cap="sq" w="31680">
            <a:solidFill>
              <a:srgbClr val="404040"/>
            </a:solidFill>
            <a:miter/>
          </a:ln>
        </p:spPr>
        <p:txBody>
          <a:bodyPr lIns="182880" rIns="182880" tIns="182880" bIns="18288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200" spc="197" strike="noStrike" cap="all">
                <a:solidFill>
                  <a:srgbClr val="262626"/>
                </a:solidFill>
                <a:latin typeface="Gill Sans MT"/>
              </a:rPr>
              <a:t>Evaluation du socle : 8 compétences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Image 2" descr=""/>
          <p:cNvPicPr/>
          <p:nvPr/>
        </p:nvPicPr>
        <p:blipFill>
          <a:blip r:embed="rId1"/>
          <a:stretch/>
        </p:blipFill>
        <p:spPr>
          <a:xfrm>
            <a:off x="4777200" y="4052520"/>
            <a:ext cx="3009240" cy="2599560"/>
          </a:xfrm>
          <a:prstGeom prst="rect">
            <a:avLst/>
          </a:prstGeom>
          <a:ln w="0">
            <a:noFill/>
          </a:ln>
        </p:spPr>
      </p:pic>
      <p:pic>
        <p:nvPicPr>
          <p:cNvPr id="64" name="Image 4" descr=""/>
          <p:cNvPicPr/>
          <p:nvPr/>
        </p:nvPicPr>
        <p:blipFill>
          <a:blip r:embed="rId2"/>
          <a:stretch/>
        </p:blipFill>
        <p:spPr>
          <a:xfrm>
            <a:off x="1478880" y="4052520"/>
            <a:ext cx="2990160" cy="2590200"/>
          </a:xfrm>
          <a:prstGeom prst="rect">
            <a:avLst/>
          </a:prstGeom>
          <a:ln w="0">
            <a:noFill/>
          </a:ln>
        </p:spPr>
      </p:pic>
      <p:pic>
        <p:nvPicPr>
          <p:cNvPr id="65" name="Image 6" descr=""/>
          <p:cNvPicPr/>
          <p:nvPr/>
        </p:nvPicPr>
        <p:blipFill>
          <a:blip r:embed="rId3"/>
          <a:stretch/>
        </p:blipFill>
        <p:spPr>
          <a:xfrm>
            <a:off x="4777200" y="1212120"/>
            <a:ext cx="3047400" cy="2599560"/>
          </a:xfrm>
          <a:prstGeom prst="rect">
            <a:avLst/>
          </a:prstGeom>
          <a:ln w="0">
            <a:noFill/>
          </a:ln>
        </p:spPr>
      </p:pic>
      <p:pic>
        <p:nvPicPr>
          <p:cNvPr id="66" name="Image 8" descr=""/>
          <p:cNvPicPr/>
          <p:nvPr/>
        </p:nvPicPr>
        <p:blipFill>
          <a:blip r:embed="rId4"/>
          <a:stretch/>
        </p:blipFill>
        <p:spPr>
          <a:xfrm>
            <a:off x="1478880" y="1117800"/>
            <a:ext cx="3133080" cy="2809080"/>
          </a:xfrm>
          <a:prstGeom prst="rect">
            <a:avLst/>
          </a:prstGeom>
          <a:ln w="0">
            <a:noFill/>
          </a:ln>
        </p:spPr>
      </p:pic>
      <p:pic>
        <p:nvPicPr>
          <p:cNvPr id="67" name="Image 10" descr=""/>
          <p:cNvPicPr/>
          <p:nvPr/>
        </p:nvPicPr>
        <p:blipFill>
          <a:blip r:embed="rId5"/>
          <a:srcRect l="0" t="0" r="34310" b="0"/>
          <a:stretch/>
        </p:blipFill>
        <p:spPr>
          <a:xfrm>
            <a:off x="1788120" y="294480"/>
            <a:ext cx="4172400" cy="799560"/>
          </a:xfrm>
          <a:prstGeom prst="rect">
            <a:avLst/>
          </a:prstGeom>
          <a:ln w="0">
            <a:noFill/>
          </a:ln>
        </p:spPr>
      </p:pic>
      <p:pic>
        <p:nvPicPr>
          <p:cNvPr id="68" name="Image 12" descr=""/>
          <p:cNvPicPr/>
          <p:nvPr/>
        </p:nvPicPr>
        <p:blipFill>
          <a:blip r:embed="rId6"/>
          <a:stretch/>
        </p:blipFill>
        <p:spPr>
          <a:xfrm>
            <a:off x="7990200" y="1990440"/>
            <a:ext cx="3009240" cy="3351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/>
          </p:nvPr>
        </p:nvSpPr>
        <p:spPr>
          <a:xfrm>
            <a:off x="1103400" y="1047600"/>
            <a:ext cx="8946000" cy="5200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Arial"/>
              <a:buChar char="•"/>
            </a:pPr>
            <a:r>
              <a:rPr b="1" lang="fr-FR" sz="2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Autres certifications à obtenir pour valider la 3</a:t>
            </a:r>
            <a:r>
              <a:rPr b="1" lang="fr-FR" sz="2400" spc="-1" strike="noStrike" baseline="30000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ème</a:t>
            </a:r>
            <a:r>
              <a:rPr b="1" lang="fr-FR" sz="2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 :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1" marL="4572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Wingdings" charset="2"/>
              <a:buChar char=""/>
            </a:pPr>
            <a:r>
              <a:rPr b="0" lang="fr-FR" sz="20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PIX : Certification des compétences numériques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1" marL="4572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Wingdings" charset="2"/>
              <a:buChar char=""/>
            </a:pPr>
            <a:r>
              <a:rPr b="0" lang="fr-FR" sz="20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ASSR2 : Attestation scolaire de sécurité routières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1" marL="4572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Wingdings" charset="2"/>
              <a:buChar char=""/>
            </a:pPr>
            <a:r>
              <a:rPr b="0" lang="fr-FR" sz="20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Ev@lang : Attestation du niveau d’anglais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24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PAP, demande d’aménagements pour le DNB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Image 3" descr=""/>
          <p:cNvPicPr/>
          <p:nvPr/>
        </p:nvPicPr>
        <p:blipFill>
          <a:blip r:embed="rId1"/>
          <a:stretch/>
        </p:blipFill>
        <p:spPr>
          <a:xfrm>
            <a:off x="2142720" y="750600"/>
            <a:ext cx="9541080" cy="5703120"/>
          </a:xfrm>
          <a:prstGeom prst="rect">
            <a:avLst/>
          </a:prstGeom>
          <a:ln w="0">
            <a:noFill/>
          </a:ln>
        </p:spPr>
      </p:pic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21200" y="292320"/>
            <a:ext cx="3271320" cy="1105560"/>
          </a:xfrm>
          <a:prstGeom prst="rect">
            <a:avLst/>
          </a:prstGeom>
          <a:solidFill>
            <a:srgbClr val="ffffff"/>
          </a:solidFill>
          <a:ln cap="sq" w="31680">
            <a:solidFill>
              <a:srgbClr val="404040"/>
            </a:solidFill>
            <a:miter/>
          </a:ln>
        </p:spPr>
        <p:txBody>
          <a:bodyPr lIns="182880" rIns="182880" tIns="182880" bIns="18288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2800" spc="197" strike="noStrike" cap="all">
                <a:solidFill>
                  <a:srgbClr val="262626"/>
                </a:solidFill>
                <a:latin typeface="Gill Sans MT"/>
              </a:rPr>
              <a:t>Après la 3</a:t>
            </a:r>
            <a:r>
              <a:rPr b="0" lang="fr-FR" sz="2800" spc="197" strike="noStrike" baseline="30000" cap="all">
                <a:solidFill>
                  <a:srgbClr val="262626"/>
                </a:solidFill>
                <a:latin typeface="Gill Sans MT"/>
              </a:rPr>
              <a:t>ème</a:t>
            </a:r>
            <a:r>
              <a:rPr b="0" lang="fr-FR" sz="2800" spc="197" strike="noStrike" cap="all">
                <a:solidFill>
                  <a:srgbClr val="262626"/>
                </a:solidFill>
                <a:latin typeface="Gill Sans MT"/>
              </a:rPr>
              <a:t>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2231280" y="354960"/>
            <a:ext cx="7728840" cy="917280"/>
          </a:xfrm>
          <a:prstGeom prst="rect">
            <a:avLst/>
          </a:prstGeom>
          <a:solidFill>
            <a:srgbClr val="ffffff"/>
          </a:solidFill>
          <a:ln cap="sq" w="31680">
            <a:solidFill>
              <a:srgbClr val="404040"/>
            </a:solidFill>
            <a:miter/>
          </a:ln>
        </p:spPr>
        <p:txBody>
          <a:bodyPr lIns="182880" rIns="182880" tIns="182880" bIns="18288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2800" spc="197" strike="noStrike" cap="all">
                <a:solidFill>
                  <a:srgbClr val="262626"/>
                </a:solidFill>
                <a:latin typeface="Gill Sans MT"/>
              </a:rPr>
              <a:t>Informations orientation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1157040" y="1622520"/>
            <a:ext cx="2338560" cy="4176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1111"/>
          </a:bodyPr>
          <a:p>
            <a:pPr marL="2286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Padlet alimenté au cours de l’année (accès via le site du collège ou par QR code)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chemeClr val="dk1">
                    <a:lumMod val="85000"/>
                    <a:lumOff val="15000"/>
                  </a:schemeClr>
                </a:solidFill>
                <a:latin typeface="Gill Sans MT"/>
              </a:rPr>
              <a:t>Porte-documents : tous les papiers sont rangés dans le porte-documents.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4" name="Image 4" descr=""/>
          <p:cNvPicPr/>
          <p:nvPr/>
        </p:nvPicPr>
        <p:blipFill>
          <a:blip r:embed="rId1"/>
          <a:stretch/>
        </p:blipFill>
        <p:spPr>
          <a:xfrm>
            <a:off x="3496320" y="1737720"/>
            <a:ext cx="8611560" cy="3604680"/>
          </a:xfrm>
          <a:prstGeom prst="rect">
            <a:avLst/>
          </a:prstGeom>
          <a:ln w="0">
            <a:noFill/>
          </a:ln>
        </p:spPr>
      </p:pic>
      <p:pic>
        <p:nvPicPr>
          <p:cNvPr id="75" name="Image 5" descr=""/>
          <p:cNvPicPr/>
          <p:nvPr/>
        </p:nvPicPr>
        <p:blipFill>
          <a:blip r:embed="rId2"/>
          <a:stretch/>
        </p:blipFill>
        <p:spPr>
          <a:xfrm>
            <a:off x="1521000" y="2983680"/>
            <a:ext cx="1610280" cy="1598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2231280" y="319320"/>
            <a:ext cx="7728840" cy="755640"/>
          </a:xfrm>
          <a:prstGeom prst="rect">
            <a:avLst/>
          </a:prstGeom>
          <a:solidFill>
            <a:srgbClr val="ffffff"/>
          </a:solidFill>
          <a:ln cap="sq" w="31680">
            <a:solidFill>
              <a:srgbClr val="404040"/>
            </a:solidFill>
            <a:miter/>
          </a:ln>
        </p:spPr>
        <p:txBody>
          <a:bodyPr lIns="182880" rIns="182880" tIns="182880" bIns="18288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2800" spc="197" strike="noStrike" cap="all">
                <a:solidFill>
                  <a:srgbClr val="262626"/>
                </a:solidFill>
                <a:latin typeface="Gill Sans MT"/>
              </a:rPr>
              <a:t>Accès au padlet de l’orientation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2231280" y="2638080"/>
            <a:ext cx="7728840" cy="3101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8" name="Image 8" descr=""/>
          <p:cNvPicPr/>
          <p:nvPr/>
        </p:nvPicPr>
        <p:blipFill>
          <a:blip r:embed="rId1"/>
          <a:stretch/>
        </p:blipFill>
        <p:spPr>
          <a:xfrm>
            <a:off x="537840" y="1162440"/>
            <a:ext cx="11339640" cy="5375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Colis">
  <a:themeElements>
    <a:clrScheme name="Colis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lis">
      <a:majorFont>
        <a:latin typeface="Gill Sans MT" panose="020B0502020104020203" pitchFamily="0" charset="1"/>
        <a:ea typeface=""/>
        <a:cs typeface=""/>
      </a:majorFont>
      <a:minorFont>
        <a:latin typeface="Gill Sans MT" panose="020B0502020104020203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80000"/>
                <a:lumMod val="103000"/>
              </a:schemeClr>
            </a:gs>
            <a:gs pos="100000">
              <a:schemeClr val="phClr">
                <a:tint val="82000"/>
                <a:lumMod val="103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7000"/>
                <a:lumMod val="102000"/>
              </a:schemeClr>
            </a:gs>
            <a:gs pos="50000">
              <a:schemeClr val="phClr">
                <a:shade val="100000"/>
                <a:lumMod val="100000"/>
              </a:schemeClr>
            </a:gs>
            <a:gs pos="100000">
              <a:schemeClr val="phClr">
                <a:shade val="93000"/>
                <a:lumMod val="99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</a:ln>
        <a:ln w="12700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7000"/>
                <a:shade val="100000"/>
                <a:lumMod val="120000"/>
              </a:schemeClr>
            </a:gs>
            <a:gs pos="100000">
              <a:schemeClr val="phClr">
                <a:tint val="96000"/>
                <a:shade val="95000"/>
                <a:lumMod val="80000"/>
              </a:schemeClr>
            </a:gs>
          </a:gsLst>
          <a:path path="circle">
            <a:fillToRect l="50000" t="55000" r="125000" b="10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TM10001115[[fn=Colis]]</Template>
  <TotalTime>2</TotalTime>
  <Application>LibreOffice/7.6.7.2$Windows_X86_64 LibreOffice_project/dd47e4b30cb7dab30588d6c79c651f218165e3c5</Application>
  <AppVersion>15.0000</AppVersion>
  <Words>306</Words>
  <Paragraphs>37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2020-09-01T07:36:57Z</dcterms:created>
  <dc:creator>Marie Chotin</dc:creator>
  <dc:description/>
  <dc:language>fr-FR</dc:language>
  <cp:lastModifiedBy/>
  <dcterms:modified xsi:type="dcterms:W3CDTF">2024-09-18T07:40:51Z</dcterms:modified>
  <cp:revision>121</cp:revision>
  <dc:subject/>
  <dc:title>Classe de 3ème C   2020/2021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11</vt:i4>
  </property>
</Properties>
</file>